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sldIdLst>
    <p:sldId id="256" r:id="rId2"/>
    <p:sldId id="257" r:id="rId3"/>
    <p:sldId id="258" r:id="rId4"/>
    <p:sldId id="262" r:id="rId5"/>
    <p:sldId id="263" r:id="rId6"/>
    <p:sldId id="266" r:id="rId7"/>
    <p:sldId id="265" r:id="rId8"/>
    <p:sldId id="264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4"/>
  </p:normalViewPr>
  <p:slideViewPr>
    <p:cSldViewPr snapToGrid="0" snapToObjects="1">
      <p:cViewPr varScale="1">
        <p:scale>
          <a:sx n="129" d="100"/>
          <a:sy n="129" d="100"/>
        </p:scale>
        <p:origin x="3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-Madison logo - Geometric shapes added for interest.&#10;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30909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6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Par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UW-Madison logo - Geometric shapes added for interest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" y="0"/>
            <a:ext cx="9139539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143000" y="1130909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358997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7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4370"/>
            <a:ext cx="7886700" cy="68366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0597"/>
            <a:ext cx="3886200" cy="50232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30597"/>
            <a:ext cx="3886200" cy="50232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4745"/>
            <a:ext cx="7886700" cy="6409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841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93721"/>
            <a:ext cx="3868340" cy="409594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841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3721"/>
            <a:ext cx="3887391" cy="409594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2729"/>
            <a:ext cx="7886700" cy="6152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4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431AAB-BD44-4D54-9BF8-3084DF207B5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" y="0"/>
            <a:ext cx="913953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58997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4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5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648" userDrawn="1">
          <p15:clr>
            <a:srgbClr val="F26B43"/>
          </p15:clr>
        </p15:guide>
        <p15:guide id="4" orient="horz" pos="600" userDrawn="1">
          <p15:clr>
            <a:srgbClr val="F26B43"/>
          </p15:clr>
        </p15:guide>
        <p15:guide id="5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sc.edu/title-and-total-compensation-study/2019/08/08/pulse_survey_1/" TargetMode="External"/><Relationship Id="rId2" Type="http://schemas.openxmlformats.org/officeDocument/2006/relationships/hyperlink" Target="https://hr.wisc.edu/title-and-total-compensation-stud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and Total </a:t>
            </a:r>
            <a:r>
              <a:rPr lang="en-US" dirty="0" smtClean="0"/>
              <a:t>Compensation Project </a:t>
            </a:r>
            <a:r>
              <a:rPr lang="en-US" dirty="0"/>
              <a:t>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  </a:t>
            </a:r>
            <a:r>
              <a:rPr lang="en-US" dirty="0" err="1" smtClean="0"/>
              <a:t>Choutae</a:t>
            </a:r>
            <a:r>
              <a:rPr lang="en-US" dirty="0" smtClean="0"/>
              <a:t> Yang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28547"/>
            <a:ext cx="6858000" cy="720751"/>
          </a:xfrm>
        </p:spPr>
        <p:txBody>
          <a:bodyPr/>
          <a:lstStyle/>
          <a:p>
            <a:r>
              <a:rPr lang="en-US" dirty="0" smtClean="0"/>
              <a:t>Overview of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9780" y="1493520"/>
            <a:ext cx="6416040" cy="3817620"/>
          </a:xfrm>
        </p:spPr>
        <p:txBody>
          <a:bodyPr/>
          <a:lstStyle/>
          <a:p>
            <a:pPr marL="285750" indent="-285750" algn="l">
              <a:buFontTx/>
              <a:buChar char="-"/>
            </a:pPr>
            <a:r>
              <a:rPr lang="en-US" dirty="0" smtClean="0"/>
              <a:t>Brief Overview of TTC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Current Timeline of TTC Project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Key Highlights of Timeline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Upcoming Forums for TTC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Questions</a:t>
            </a:r>
          </a:p>
          <a:p>
            <a:pPr marL="285750" indent="-285750" algn="l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8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9260" y="445109"/>
            <a:ext cx="6858000" cy="835051"/>
          </a:xfrm>
        </p:spPr>
        <p:txBody>
          <a:bodyPr/>
          <a:lstStyle/>
          <a:p>
            <a:r>
              <a:rPr lang="en-US" dirty="0" smtClean="0"/>
              <a:t>Overview of TTC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9260" y="1615440"/>
            <a:ext cx="6858000" cy="3642360"/>
          </a:xfrm>
        </p:spPr>
        <p:txBody>
          <a:bodyPr/>
          <a:lstStyle/>
          <a:p>
            <a:pPr marL="285750" indent="-285750" algn="l">
              <a:buFontTx/>
              <a:buChar char="-"/>
            </a:pPr>
            <a:r>
              <a:rPr lang="en-US" dirty="0" smtClean="0"/>
              <a:t>TTC stands for Title and Total Compensation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Goals:</a:t>
            </a:r>
          </a:p>
          <a:p>
            <a:pPr algn="l"/>
            <a:endParaRPr lang="en-US" dirty="0" smtClean="0"/>
          </a:p>
          <a:p>
            <a:pPr marL="285750" indent="-285750" algn="l">
              <a:buFontTx/>
              <a:buChar char="-"/>
            </a:pPr>
            <a:r>
              <a:rPr lang="en-US" dirty="0" smtClean="0"/>
              <a:t>Clear, consistent and relevant job titles and descriptions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Market-based pay and benefits structures (total compensation)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Provide a clearer framework for career development</a:t>
            </a:r>
          </a:p>
          <a:p>
            <a:pPr marL="285750" indent="-285750" algn="l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22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407009"/>
            <a:ext cx="6858000" cy="77409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Current Timeline of TTC Project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4" y="944880"/>
            <a:ext cx="9021690" cy="499872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055620" y="1181100"/>
            <a:ext cx="388620" cy="9982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72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8780" y="346049"/>
            <a:ext cx="6858000" cy="903631"/>
          </a:xfrm>
        </p:spPr>
        <p:txBody>
          <a:bodyPr/>
          <a:lstStyle/>
          <a:p>
            <a:r>
              <a:rPr lang="en-US" dirty="0" smtClean="0"/>
              <a:t>Key Highlights:  Timeline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1620" y="1415098"/>
            <a:ext cx="6995160" cy="4361234"/>
          </a:xfrm>
        </p:spPr>
        <p:txBody>
          <a:bodyPr>
            <a:normAutofit lnSpcReduction="10000"/>
          </a:bodyPr>
          <a:lstStyle/>
          <a:p>
            <a:pPr marL="285750" indent="-285750" algn="l">
              <a:buFontTx/>
              <a:buChar char="-"/>
            </a:pPr>
            <a:r>
              <a:rPr lang="en-US" dirty="0" smtClean="0"/>
              <a:t>September and October 2019: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Waisman HR is mapping (also known as matching) each employee under the review of the Project (primarily Academic Staff and University Staff positions) to a job title in the new Standard Job Framework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This is done via a comparison of the current job duties and scope of position</a:t>
            </a:r>
          </a:p>
          <a:p>
            <a:pPr marL="628650" lvl="1" indent="-285750" algn="l">
              <a:buFontTx/>
              <a:buChar char="-"/>
            </a:pPr>
            <a:endParaRPr lang="en-US" dirty="0"/>
          </a:p>
          <a:p>
            <a:pPr marL="285750" indent="-285750" algn="l">
              <a:buFontTx/>
              <a:buChar char="-"/>
            </a:pPr>
            <a:r>
              <a:rPr lang="en-US" dirty="0" smtClean="0"/>
              <a:t>November 2019: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Waisman and all other departments mapping of titles will be reviewed by a centralized HR team at UW-Madison to ensure alignment across campus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(Tentative) Initial </a:t>
            </a:r>
            <a:r>
              <a:rPr lang="en-US" dirty="0" smtClean="0"/>
              <a:t>training will be provided to </a:t>
            </a:r>
            <a:r>
              <a:rPr lang="en-US" dirty="0" smtClean="0"/>
              <a:t>managers/supervisors in preparation for the PD review with employees</a:t>
            </a:r>
          </a:p>
          <a:p>
            <a:pPr lvl="1" algn="l"/>
            <a:endParaRPr lang="en-US" dirty="0"/>
          </a:p>
          <a:p>
            <a:pPr marL="285750" indent="-285750" algn="l">
              <a:buFontTx/>
              <a:buChar char="-"/>
            </a:pPr>
            <a:r>
              <a:rPr lang="en-US" dirty="0" smtClean="0"/>
              <a:t>December 2019: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Anticipated that the finalized positions for employees will be provided back to Waisman HR to share with supervisors</a:t>
            </a:r>
          </a:p>
          <a:p>
            <a:pPr marL="628650" lvl="1" indent="-285750" algn="l">
              <a:buFontTx/>
              <a:buChar char="-"/>
            </a:pPr>
            <a:r>
              <a:rPr lang="en-US" dirty="0" smtClean="0"/>
              <a:t>Anticipated that managers/supervisors </a:t>
            </a:r>
            <a:r>
              <a:rPr lang="en-US" dirty="0" smtClean="0"/>
              <a:t>will initiate conversations with their staff to discuss the employee’s new job title and </a:t>
            </a:r>
            <a:r>
              <a:rPr lang="en-US" dirty="0" smtClean="0"/>
              <a:t>position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154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5940" y="1864678"/>
            <a:ext cx="6941820" cy="2547302"/>
          </a:xfrm>
        </p:spPr>
        <p:txBody>
          <a:bodyPr/>
          <a:lstStyle/>
          <a:p>
            <a:pPr algn="l"/>
            <a:r>
              <a:rPr lang="en-US" dirty="0" smtClean="0"/>
              <a:t>New Title/Job Structure:			March 1, 2020 </a:t>
            </a:r>
            <a:r>
              <a:rPr lang="en-US" dirty="0"/>
              <a:t>(tentative</a:t>
            </a:r>
            <a:r>
              <a:rPr lang="en-US" dirty="0" smtClean="0"/>
              <a:t>)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Updated Policies and Procedures:	March 1, 2020 (tentative)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Updated Salary Ranges:			March 1, 2020 </a:t>
            </a:r>
            <a:r>
              <a:rPr lang="en-US" dirty="0"/>
              <a:t>(tentative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71600" y="361289"/>
            <a:ext cx="7185660" cy="86553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Highlights:  Timeline </a:t>
            </a:r>
            <a:r>
              <a:rPr lang="en-US" dirty="0" err="1" smtClean="0"/>
              <a:t>cntd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1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6880" y="445109"/>
            <a:ext cx="6858000" cy="758851"/>
          </a:xfrm>
        </p:spPr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300" y="1514158"/>
            <a:ext cx="6858000" cy="4056062"/>
          </a:xfrm>
        </p:spPr>
        <p:txBody>
          <a:bodyPr>
            <a:normAutofit/>
          </a:bodyPr>
          <a:lstStyle/>
          <a:p>
            <a:pPr marL="285750" indent="-285750" algn="l">
              <a:buFontTx/>
              <a:buChar char="-"/>
            </a:pPr>
            <a:r>
              <a:rPr lang="en-US" dirty="0" smtClean="0"/>
              <a:t>Employees will not have their pay reduced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Employees will not have to re-apply for their job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Employees will not lose their job as a result of TTC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Positions are mapped not the individual performing the duties</a:t>
            </a:r>
          </a:p>
          <a:p>
            <a:pPr marL="285750" indent="-285750" algn="l">
              <a:buFontTx/>
              <a:buChar char="-"/>
            </a:pPr>
            <a:r>
              <a:rPr lang="en-US" u="sng" dirty="0" smtClean="0"/>
              <a:t>No immediate pay increases </a:t>
            </a:r>
            <a:r>
              <a:rPr lang="en-US" dirty="0" smtClean="0"/>
              <a:t>are expected as a result of the TTC project</a:t>
            </a:r>
          </a:p>
          <a:p>
            <a:pPr marL="285750" indent="-285750" algn="l">
              <a:buFontTx/>
              <a:buChar char="-"/>
            </a:pPr>
            <a:r>
              <a:rPr lang="en-US" dirty="0" smtClean="0"/>
              <a:t>A long-term compensation strategy will be developed to address any pay inequities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5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620" y="384149"/>
            <a:ext cx="7376160" cy="675031"/>
          </a:xfrm>
        </p:spPr>
        <p:txBody>
          <a:bodyPr>
            <a:noAutofit/>
          </a:bodyPr>
          <a:lstStyle/>
          <a:p>
            <a:r>
              <a:rPr lang="en-US" sz="3600" dirty="0" smtClean="0"/>
              <a:t>Upcoming Forums: Tentative Dates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778518"/>
              </p:ext>
            </p:extLst>
          </p:nvPr>
        </p:nvGraphicFramePr>
        <p:xfrm>
          <a:off x="1722120" y="1432560"/>
          <a:ext cx="6979920" cy="3929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504">
                  <a:extLst>
                    <a:ext uri="{9D8B030D-6E8A-4147-A177-3AD203B41FA5}">
                      <a16:colId xmlns:a16="http://schemas.microsoft.com/office/drawing/2014/main" val="2460646212"/>
                    </a:ext>
                  </a:extLst>
                </a:gridCol>
                <a:gridCol w="2829776">
                  <a:extLst>
                    <a:ext uri="{9D8B030D-6E8A-4147-A177-3AD203B41FA5}">
                      <a16:colId xmlns:a16="http://schemas.microsoft.com/office/drawing/2014/main" val="2358951355"/>
                    </a:ext>
                  </a:extLst>
                </a:gridCol>
                <a:gridCol w="2326640">
                  <a:extLst>
                    <a:ext uri="{9D8B030D-6E8A-4147-A177-3AD203B41FA5}">
                      <a16:colId xmlns:a16="http://schemas.microsoft.com/office/drawing/2014/main" val="3447813214"/>
                    </a:ext>
                  </a:extLst>
                </a:gridCol>
              </a:tblGrid>
              <a:tr h="57294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Tentative</a:t>
                      </a:r>
                      <a:r>
                        <a:rPr lang="en-US" sz="1800" baseline="0" dirty="0" smtClean="0"/>
                        <a:t> Dates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Event Time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99101"/>
                  </a:ext>
                </a:extLst>
              </a:tr>
              <a:tr h="57294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11/12/2019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Union South (English</a:t>
                      </a:r>
                      <a:r>
                        <a:rPr lang="en-US" sz="1800" baseline="0" dirty="0" smtClean="0"/>
                        <a:t> Only)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9:00 am – 10:30 am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774850"/>
                  </a:ext>
                </a:extLst>
              </a:tr>
              <a:tr h="77700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11/12/2019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Gordon</a:t>
                      </a:r>
                      <a:r>
                        <a:rPr lang="en-US" sz="1800" baseline="0" dirty="0" smtClean="0"/>
                        <a:t> Dining &amp; Event Center (Multi-lingual)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1:00 pm – 2:30 pm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7134"/>
                  </a:ext>
                </a:extLst>
              </a:tr>
              <a:tr h="109486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11/13/2019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Health Science</a:t>
                      </a:r>
                      <a:r>
                        <a:rPr lang="en-US" sz="1800" baseline="0" dirty="0" smtClean="0"/>
                        <a:t> Learning Center (Multi-lingual) – Late Night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11:00 pm – 12:30 am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56550"/>
                  </a:ext>
                </a:extLst>
              </a:tr>
              <a:tr h="77700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11/14/2019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Health</a:t>
                      </a:r>
                      <a:r>
                        <a:rPr lang="en-US" sz="1800" baseline="0" dirty="0" smtClean="0"/>
                        <a:t> Science Learning Center – English Only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11:00 am –</a:t>
                      </a:r>
                      <a:r>
                        <a:rPr lang="en-US" sz="1800" baseline="0" dirty="0" smtClean="0"/>
                        <a:t> 12:30 pm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6559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22120" y="5361594"/>
            <a:ext cx="697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 It is expected that dates will be confirmed soon and additional information will be shared when it becomes available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51328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4960" y="445109"/>
            <a:ext cx="6858000" cy="941731"/>
          </a:xfrm>
        </p:spPr>
        <p:txBody>
          <a:bodyPr/>
          <a:lstStyle/>
          <a:p>
            <a:r>
              <a:rPr lang="en-US" dirty="0" smtClean="0"/>
              <a:t>Helpful Links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1567498"/>
            <a:ext cx="6858000" cy="3781742"/>
          </a:xfrm>
        </p:spPr>
        <p:txBody>
          <a:bodyPr/>
          <a:lstStyle/>
          <a:p>
            <a:pPr algn="l"/>
            <a:r>
              <a:rPr lang="en-US" dirty="0" smtClean="0"/>
              <a:t>TTC </a:t>
            </a:r>
            <a:r>
              <a:rPr lang="en-US" dirty="0"/>
              <a:t>Project Website:  </a:t>
            </a:r>
            <a:r>
              <a:rPr lang="en-US" dirty="0">
                <a:hlinkClick r:id="rId2"/>
              </a:rPr>
              <a:t>https://hr.wisc.edu/title-and-total-compensation-study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Video of Past Forum </a:t>
            </a:r>
            <a:r>
              <a:rPr lang="en-US" dirty="0"/>
              <a:t>(July):  </a:t>
            </a:r>
            <a:r>
              <a:rPr lang="en-US" dirty="0">
                <a:hlinkClick r:id="rId3"/>
              </a:rPr>
              <a:t>https://hr.wisc.edu/title-and-total-compensation-study/2019/08/08/pulse_survey_1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pPr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065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620" y="2836467"/>
            <a:ext cx="6858000" cy="728371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56467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_Geometric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9" id="{9682A96D-7134-4707-B7BE-CE0666F84A4B}" vid="{1469AAD8-86DC-40B7-ADD9-E24B73DF16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Standard_Geometric</Template>
  <TotalTime>238</TotalTime>
  <Words>398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Standard_Geometric</vt:lpstr>
      <vt:lpstr>Title and Total Compensation Project Updates</vt:lpstr>
      <vt:lpstr>Overview of Session</vt:lpstr>
      <vt:lpstr>Overview of TTC</vt:lpstr>
      <vt:lpstr>Current Timeline of TTC Project</vt:lpstr>
      <vt:lpstr>Key Highlights:  Timeline</vt:lpstr>
      <vt:lpstr>Key Highlights:  Timeline cntd.</vt:lpstr>
      <vt:lpstr>Takeaways</vt:lpstr>
      <vt:lpstr>Upcoming Forums: Tentative Dates</vt:lpstr>
      <vt:lpstr>Helpful Links</vt:lpstr>
      <vt:lpstr>Questions?</vt:lpstr>
    </vt:vector>
  </TitlesOfParts>
  <Company>University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and Total Compensation Project Updates</dc:title>
  <dc:creator>Choutae Yang</dc:creator>
  <cp:lastModifiedBy>Choutae Yang</cp:lastModifiedBy>
  <cp:revision>18</cp:revision>
  <dcterms:created xsi:type="dcterms:W3CDTF">2019-09-10T18:14:57Z</dcterms:created>
  <dcterms:modified xsi:type="dcterms:W3CDTF">2019-09-11T14:29:02Z</dcterms:modified>
</cp:coreProperties>
</file>