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7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FAFC"/>
    <a:srgbClr val="E1D1F9"/>
    <a:srgbClr val="F4D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40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FEE8276-2B36-4E9D-937E-66B05D3F91ED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40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F902EC1-B990-4FAD-B2AF-DAD9F136B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15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0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3A8DFBC-AD93-4924-BB76-839076E53842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2063" y="868363"/>
            <a:ext cx="4171950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4724"/>
            <a:ext cx="7388860" cy="2736592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0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571C08A-3E5B-4DBE-BB4D-DC00018167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5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1C08A-3E5B-4DBE-BB4D-DC000181678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4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4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8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42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1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5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8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7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4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7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EF532-9A84-475A-B733-AC54DC23DF88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88FE0-AAF6-42B5-A3FA-300288D983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5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jobs.wisc.ed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iseli.engr.wisc.edu/docs/SearchBook_Wisc.pdf" TargetMode="External"/><Relationship Id="rId7" Type="http://schemas.openxmlformats.org/officeDocument/2006/relationships/hyperlink" Target="https://www.talent.wisc.edu/Home/Portals/0/HR%20Design/NEON/Supervisor%20Guide.pdf" TargetMode="External"/><Relationship Id="rId2" Type="http://schemas.openxmlformats.org/officeDocument/2006/relationships/hyperlink" Target="https://tre.ohr.wis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aisman.wisc.edu/administrative-core/human-resources/" TargetMode="External"/><Relationship Id="rId5" Type="http://schemas.openxmlformats.org/officeDocument/2006/relationships/hyperlink" Target="https://www.ohr.wisc.edu/weblisting/classified/approvedpdwebgrid.aspx" TargetMode="External"/><Relationship Id="rId4" Type="http://schemas.openxmlformats.org/officeDocument/2006/relationships/hyperlink" Target="https://www.ohr.wisc.edu/polproced/UTG/Tblcnts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2333" y="2260767"/>
            <a:ext cx="9144000" cy="1108633"/>
          </a:xfrm>
        </p:spPr>
        <p:txBody>
          <a:bodyPr anchor="ctr">
            <a:normAutofit/>
          </a:bodyPr>
          <a:lstStyle/>
          <a:p>
            <a:r>
              <a:rPr lang="en-US" sz="4000" dirty="0" smtClean="0"/>
              <a:t>Recruitment and Hiring Process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325" y="5912752"/>
            <a:ext cx="9144000" cy="31505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/>
              <a:t>Presented by Melissa Henning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1687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Agenda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9258"/>
            <a:ext cx="10515600" cy="2462170"/>
          </a:xfrm>
        </p:spPr>
        <p:txBody>
          <a:bodyPr/>
          <a:lstStyle/>
          <a:p>
            <a:r>
              <a:rPr lang="en-US" sz="1800" dirty="0" smtClean="0"/>
              <a:t>Standard Recruitment Process</a:t>
            </a:r>
          </a:p>
          <a:p>
            <a:r>
              <a:rPr lang="en-US" sz="1800" dirty="0" smtClean="0"/>
              <a:t>Direct-Hire Waiver Process</a:t>
            </a:r>
          </a:p>
          <a:p>
            <a:r>
              <a:rPr lang="en-US" sz="1800" dirty="0" smtClean="0"/>
              <a:t>Recruiting/Hiring Post Degree Trainees, Student Assistants and TE’s</a:t>
            </a:r>
          </a:p>
          <a:p>
            <a:r>
              <a:rPr lang="en-US" sz="1800" dirty="0" smtClean="0"/>
              <a:t>Resources</a:t>
            </a:r>
          </a:p>
          <a:p>
            <a:r>
              <a:rPr lang="en-US" sz="1800" dirty="0" smtClean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44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Standard Recruitment Process</a:t>
            </a:r>
            <a:br>
              <a:rPr lang="en-US" sz="3000" dirty="0" smtClean="0"/>
            </a:br>
            <a:r>
              <a:rPr lang="en-US" sz="3000" dirty="0" smtClean="0"/>
              <a:t>Academic and University Staff 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8111"/>
            <a:ext cx="10515600" cy="320357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Your HR Rep will work with you to complete a draft of the PVL or Cert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1800" dirty="0" smtClean="0"/>
              <a:t>Determine the duties, degree requirements and desired qualifications and experience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1800" dirty="0" smtClean="0"/>
              <a:t>Determine the correct employment category, title and pay range.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Some positions may require pre-approval from the Director (101/136 funding)</a:t>
            </a:r>
          </a:p>
          <a:p>
            <a:r>
              <a:rPr lang="en-US" sz="1800" dirty="0" smtClean="0"/>
              <a:t>All vacancies are posted on the Jobs At UW website: </a:t>
            </a:r>
            <a:r>
              <a:rPr lang="en-US" sz="1800" dirty="0" smtClean="0">
                <a:hlinkClick r:id="rId2"/>
              </a:rPr>
              <a:t>https://jobs.wisc.edu/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All applicants apply through the Talent Recruitment and Engagement Management System (TREMS)</a:t>
            </a:r>
          </a:p>
        </p:txBody>
      </p:sp>
    </p:spTree>
    <p:extLst>
      <p:ext uri="{BB962C8B-B14F-4D97-AF65-F5344CB8AC3E}">
        <p14:creationId xmlns:p14="http://schemas.microsoft.com/office/powerpoint/2010/main" val="17833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77554" y="395416"/>
            <a:ext cx="1371605" cy="302739"/>
          </a:xfrm>
          <a:prstGeom prst="round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Human Resources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82711" y="884516"/>
            <a:ext cx="1425145" cy="474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Define job duties, degree requirements, qualifications and experience 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50784" y="855237"/>
            <a:ext cx="1425143" cy="460287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Review the duties and determine the appropriate title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82711" y="1569920"/>
            <a:ext cx="1425145" cy="3027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Review the draft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50782" y="1469575"/>
            <a:ext cx="1425145" cy="480489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Draft the position into JEMS CHRIS or PVL System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0781" y="2049396"/>
            <a:ext cx="1425145" cy="413844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Initiate position through JEMS CHRIS or PVL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17704" y="2061308"/>
            <a:ext cx="1227438" cy="3542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Approve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485781" y="2061308"/>
            <a:ext cx="1227438" cy="354229"/>
          </a:xfrm>
          <a:prstGeom prst="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Approve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0781" y="2646291"/>
            <a:ext cx="1425145" cy="313048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Create job posting in TREMS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682711" y="2526845"/>
            <a:ext cx="1425145" cy="5519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Develop job-related benchmarks and criteria to assess candidate qualifications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82709" y="3217953"/>
            <a:ext cx="1425145" cy="3974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Identify a Search and Screen Committee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82709" y="3748394"/>
            <a:ext cx="1425145" cy="3356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Screen applicants and conduct interviews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82709" y="4221245"/>
            <a:ext cx="1425145" cy="3083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Select best qualified candidate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0780" y="4153020"/>
            <a:ext cx="1425145" cy="444845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Review the recruitment file and verify candidate meets all requirements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9799" y="3942"/>
            <a:ext cx="3534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Standard Recruitment Process Flowchart</a:t>
            </a:r>
            <a:endParaRPr lang="en-US" sz="1100" dirty="0"/>
          </a:p>
        </p:txBody>
      </p:sp>
      <p:sp>
        <p:nvSpPr>
          <p:cNvPr id="28" name="Rounded Rectangle 27"/>
          <p:cNvSpPr/>
          <p:nvPr/>
        </p:nvSpPr>
        <p:spPr>
          <a:xfrm>
            <a:off x="1709482" y="397508"/>
            <a:ext cx="1371605" cy="3027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PI/Supervisor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9413698" y="395416"/>
            <a:ext cx="1371605" cy="30273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OHR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845626" y="395416"/>
            <a:ext cx="1371605" cy="3027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OVCRGE HR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50779" y="4753840"/>
            <a:ext cx="1425145" cy="200273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Reference Checks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250778" y="5107569"/>
            <a:ext cx="1425145" cy="200273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CBC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250777" y="5461298"/>
            <a:ext cx="1425145" cy="444845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Draft appointment letter for signature; initiate online offer 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50776" y="6059590"/>
            <a:ext cx="1425145" cy="214445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Submit hire in JEMS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50775" y="6427482"/>
            <a:ext cx="1425145" cy="193590"/>
          </a:xfrm>
          <a:prstGeom prst="rect">
            <a:avLst/>
          </a:prstGeom>
          <a:solidFill>
            <a:srgbClr val="CEFA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Close PVL/Cert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107856" y="1085380"/>
            <a:ext cx="1143000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3" idx="2"/>
            <a:endCxn id="15" idx="0"/>
          </p:cNvCxnSpPr>
          <p:nvPr/>
        </p:nvCxnSpPr>
        <p:spPr>
          <a:xfrm flipH="1">
            <a:off x="4963355" y="1315524"/>
            <a:ext cx="1" cy="154051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5" idx="1"/>
            <a:endCxn id="14" idx="3"/>
          </p:cNvCxnSpPr>
          <p:nvPr/>
        </p:nvCxnSpPr>
        <p:spPr>
          <a:xfrm flipH="1">
            <a:off x="3107856" y="1709820"/>
            <a:ext cx="1142926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4" idx="2"/>
          </p:cNvCxnSpPr>
          <p:nvPr/>
        </p:nvCxnSpPr>
        <p:spPr>
          <a:xfrm flipH="1">
            <a:off x="2395283" y="1872663"/>
            <a:ext cx="1" cy="365760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395283" y="2238423"/>
            <a:ext cx="18562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6" idx="3"/>
            <a:endCxn id="17" idx="1"/>
          </p:cNvCxnSpPr>
          <p:nvPr/>
        </p:nvCxnSpPr>
        <p:spPr>
          <a:xfrm flipV="1">
            <a:off x="5675926" y="2238423"/>
            <a:ext cx="12417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7" idx="3"/>
            <a:endCxn id="19" idx="1"/>
          </p:cNvCxnSpPr>
          <p:nvPr/>
        </p:nvCxnSpPr>
        <p:spPr>
          <a:xfrm>
            <a:off x="8145142" y="2238423"/>
            <a:ext cx="13406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682948" y="2792056"/>
            <a:ext cx="4416552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10099500" y="2426296"/>
            <a:ext cx="1" cy="365760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3107856" y="2792056"/>
            <a:ext cx="11430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388983" y="3080793"/>
            <a:ext cx="0" cy="137160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388983" y="3620063"/>
            <a:ext cx="0" cy="137160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388983" y="4084085"/>
            <a:ext cx="0" cy="137160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107854" y="4375442"/>
            <a:ext cx="1143000" cy="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26" idx="2"/>
            <a:endCxn id="31" idx="0"/>
          </p:cNvCxnSpPr>
          <p:nvPr/>
        </p:nvCxnSpPr>
        <p:spPr>
          <a:xfrm flipH="1">
            <a:off x="4963352" y="4597865"/>
            <a:ext cx="1" cy="155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4963347" y="4952122"/>
            <a:ext cx="1" cy="155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4963347" y="5303710"/>
            <a:ext cx="1" cy="155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4963347" y="5904879"/>
            <a:ext cx="1" cy="155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4963347" y="6271507"/>
            <a:ext cx="1" cy="155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4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21432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Direct-Hire Waiver Process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10179"/>
            <a:ext cx="10515600" cy="321529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open recruitment process can be waived when certain criteria is met</a:t>
            </a:r>
          </a:p>
          <a:p>
            <a:r>
              <a:rPr lang="en-US" sz="1800" dirty="0" smtClean="0"/>
              <a:t>Common reasons:</a:t>
            </a:r>
          </a:p>
          <a:p>
            <a:pPr lvl="1"/>
            <a:r>
              <a:rPr lang="en-US" sz="1800" dirty="0" smtClean="0"/>
              <a:t>Appointments for two years or less</a:t>
            </a:r>
          </a:p>
          <a:p>
            <a:pPr lvl="1"/>
            <a:r>
              <a:rPr lang="en-US" sz="1800" dirty="0" smtClean="0"/>
              <a:t>Appointments for 25 percent time or less</a:t>
            </a:r>
          </a:p>
          <a:p>
            <a:pPr lvl="1"/>
            <a:r>
              <a:rPr lang="en-US" sz="1800" dirty="0" smtClean="0"/>
              <a:t>Temporary appointment when another employee is on leave</a:t>
            </a:r>
          </a:p>
          <a:p>
            <a:pPr lvl="1"/>
            <a:r>
              <a:rPr lang="en-US" sz="1800" dirty="0" smtClean="0"/>
              <a:t>Training completion for post degree training titles (Research Associate)</a:t>
            </a:r>
          </a:p>
          <a:p>
            <a:pPr lvl="1"/>
            <a:endParaRPr lang="en-US" sz="1400" dirty="0" smtClean="0"/>
          </a:p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578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5802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Post Degree Training Appointments</a:t>
            </a:r>
            <a:br>
              <a:rPr lang="en-US" sz="3000" dirty="0" smtClean="0"/>
            </a:br>
            <a:r>
              <a:rPr lang="en-US" sz="3000" dirty="0" smtClean="0"/>
              <a:t>(formerly Employees in Training)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83717"/>
            <a:ext cx="10515600" cy="346539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Individuals who are appointed primarily for the pursuit of advanced study or research</a:t>
            </a:r>
          </a:p>
          <a:p>
            <a:r>
              <a:rPr lang="en-US" sz="1800" dirty="0" smtClean="0"/>
              <a:t>Post Degree Training Titles: </a:t>
            </a:r>
          </a:p>
          <a:p>
            <a:pPr lvl="1"/>
            <a:r>
              <a:rPr lang="en-US" sz="1800" dirty="0" smtClean="0"/>
              <a:t>Postdoctoral Fellow/Trainee</a:t>
            </a:r>
          </a:p>
          <a:p>
            <a:pPr lvl="1"/>
            <a:r>
              <a:rPr lang="en-US" sz="1800" dirty="0" smtClean="0"/>
              <a:t>Research Associate</a:t>
            </a:r>
          </a:p>
          <a:p>
            <a:pPr lvl="1"/>
            <a:r>
              <a:rPr lang="en-US" sz="1800" dirty="0" smtClean="0"/>
              <a:t>Research Intern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sz="1800" dirty="0" smtClean="0"/>
              <a:t>Requires pre-approval from OVCRGE-HR</a:t>
            </a:r>
          </a:p>
          <a:p>
            <a:r>
              <a:rPr lang="en-US" sz="1800" dirty="0" smtClean="0"/>
              <a:t>Degree verification and CV are required.</a:t>
            </a:r>
          </a:p>
        </p:txBody>
      </p:sp>
    </p:spTree>
    <p:extLst>
      <p:ext uri="{BB962C8B-B14F-4D97-AF65-F5344CB8AC3E}">
        <p14:creationId xmlns:p14="http://schemas.microsoft.com/office/powerpoint/2010/main" val="162536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556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Student Assistants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22794"/>
            <a:ext cx="10515600" cy="2472837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Graduate students who hold an appointment intended to further their education and training or are employed to assist with research (Research Assistant and Project Assistant)</a:t>
            </a:r>
          </a:p>
          <a:p>
            <a:r>
              <a:rPr lang="en-US" sz="1800" dirty="0" smtClean="0"/>
              <a:t>Project Assistant positions must be posted for a minimum of two weeks</a:t>
            </a:r>
          </a:p>
          <a:p>
            <a:r>
              <a:rPr lang="en-US" sz="1800" dirty="0" smtClean="0"/>
              <a:t>If the incoming student has an offer letter for guaranteed funding, we may be able to waive the recruitment process.  </a:t>
            </a:r>
          </a:p>
        </p:txBody>
      </p:sp>
    </p:spTree>
    <p:extLst>
      <p:ext uri="{BB962C8B-B14F-4D97-AF65-F5344CB8AC3E}">
        <p14:creationId xmlns:p14="http://schemas.microsoft.com/office/powerpoint/2010/main" val="178817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7039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Temporary Employees</a:t>
            </a:r>
            <a:br>
              <a:rPr lang="en-US" sz="3000" dirty="0" smtClean="0"/>
            </a:br>
            <a:r>
              <a:rPr lang="en-US" sz="3000" dirty="0" smtClean="0"/>
              <a:t>(formerly LTE’s)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01809"/>
            <a:ext cx="10515600" cy="246217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Positions that have no expectation of continued employment</a:t>
            </a:r>
          </a:p>
          <a:p>
            <a:r>
              <a:rPr lang="en-US" sz="1800" dirty="0" smtClean="0"/>
              <a:t>Time worked cannot exceed 1,044 hours in a twelve-month period</a:t>
            </a:r>
          </a:p>
          <a:p>
            <a:r>
              <a:rPr lang="en-US" sz="1800" dirty="0" smtClean="0"/>
              <a:t>Work with your HR Rep to determine the appropriate title and hourly rate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8173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629"/>
            <a:ext cx="10515600" cy="969404"/>
          </a:xfrm>
        </p:spPr>
        <p:txBody>
          <a:bodyPr>
            <a:normAutofit/>
          </a:bodyPr>
          <a:lstStyle/>
          <a:p>
            <a:r>
              <a:rPr lang="en-US" sz="3000" dirty="0" smtClean="0"/>
              <a:t>Resources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5167"/>
            <a:ext cx="10515600" cy="49056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Talent Recruitment and Engagement (TRE) Toolkit: </a:t>
            </a:r>
            <a:r>
              <a:rPr lang="en-US" sz="1800" dirty="0" smtClean="0">
                <a:hlinkClick r:id="rId2"/>
              </a:rPr>
              <a:t>https://tre.ohr.wisc.edu/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r>
              <a:rPr lang="en-US" sz="1800" dirty="0" smtClean="0"/>
              <a:t>Searching for Excellence and Diversity: A Guide for Search Committee Members: </a:t>
            </a:r>
            <a:r>
              <a:rPr lang="en-US" sz="1800" dirty="0" smtClean="0">
                <a:hlinkClick r:id="rId3"/>
              </a:rPr>
              <a:t>https://wiseli.engr.wisc.edu/docs/SearchBook_Wisc.pdf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Unclassified Title Guidelines (Academic Staff, Post Degree Training and Student Assistant appointments): </a:t>
            </a:r>
            <a:r>
              <a:rPr lang="en-US" sz="1800" dirty="0" smtClean="0">
                <a:hlinkClick r:id="rId4"/>
              </a:rPr>
              <a:t>https://www.ohr.wisc.edu/polproced/UTG/Tblcnts.htm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University Staff Position Descriptions: </a:t>
            </a:r>
            <a:r>
              <a:rPr lang="en-US" sz="1800" dirty="0" smtClean="0">
                <a:hlinkClick r:id="rId5"/>
              </a:rPr>
              <a:t>https://www.ohr.wisc.edu/weblisting/classified/approvedpdwebgrid.aspx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Hiring forms for post degree training, student assistants and TE’s are available on the Waisman intranet under the Human Resources tab: </a:t>
            </a:r>
            <a:r>
              <a:rPr lang="en-US" sz="1800" dirty="0" smtClean="0">
                <a:hlinkClick r:id="rId6"/>
              </a:rPr>
              <a:t>https://www.waisman.wisc.edu/administrative-core/human-resources/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Supervisor Resources for New Employee Onboarding: </a:t>
            </a:r>
            <a:r>
              <a:rPr lang="en-US" sz="1800" dirty="0" smtClean="0">
                <a:hlinkClick r:id="rId7"/>
              </a:rPr>
              <a:t>https://www.talent.wisc.edu/Home/Portals/0/HR%20Design/NEON/Supervisor%20Guide.pdf</a:t>
            </a:r>
            <a:r>
              <a:rPr lang="en-US" sz="1800" dirty="0" smtClean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1717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627" y="995320"/>
            <a:ext cx="10515600" cy="1325563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497</Words>
  <Application>Microsoft Office PowerPoint</Application>
  <PresentationFormat>Widescreen</PresentationFormat>
  <Paragraphs>77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Recruitment and Hiring Process</vt:lpstr>
      <vt:lpstr>Agenda</vt:lpstr>
      <vt:lpstr>Standard Recruitment Process Academic and University Staff </vt:lpstr>
      <vt:lpstr>PowerPoint Presentation</vt:lpstr>
      <vt:lpstr>Direct-Hire Waiver Process</vt:lpstr>
      <vt:lpstr>Post Degree Training Appointments (formerly Employees in Training)</vt:lpstr>
      <vt:lpstr>Student Assistants</vt:lpstr>
      <vt:lpstr>Temporary Employees (formerly LTE’s)</vt:lpstr>
      <vt:lpstr>Resources</vt:lpstr>
      <vt:lpstr>Questions?</vt:lpstr>
    </vt:vector>
  </TitlesOfParts>
  <Company>University of Wisconsin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and Hiring Process</dc:title>
  <dc:creator>Melissa A. Henning</dc:creator>
  <cp:lastModifiedBy>Melissa A. Henning</cp:lastModifiedBy>
  <cp:revision>21</cp:revision>
  <cp:lastPrinted>2018-06-13T16:36:23Z</cp:lastPrinted>
  <dcterms:created xsi:type="dcterms:W3CDTF">2018-06-13T12:23:34Z</dcterms:created>
  <dcterms:modified xsi:type="dcterms:W3CDTF">2018-06-13T17:48:08Z</dcterms:modified>
</cp:coreProperties>
</file>