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6" r:id="rId2"/>
  </p:sldIdLst>
  <p:sldSz cx="6858000" cy="9144000" type="screen4x3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80" d="100"/>
          <a:sy n="80" d="100"/>
        </p:scale>
        <p:origin x="-3318" y="-72"/>
      </p:cViewPr>
      <p:guideLst>
        <p:guide orient="horz" pos="288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338" y="0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CDB8B1B-2A62-437E-AEE6-79CBFE9FD8A7}" type="datetimeFigureOut">
              <a:rPr lang="en-US" smtClean="0"/>
              <a:t>10/2/2015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197100" y="696913"/>
            <a:ext cx="2616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675" y="4416425"/>
            <a:ext cx="5607050" cy="4183063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675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338" y="8829675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FCAC229-5012-49EE-9C84-629A989688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246741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2C1A13-9D94-4107-970A-A313AE753CB8}" type="datetimeFigureOut">
              <a:rPr lang="en-US" smtClean="0"/>
              <a:t>10/2/2015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F52246-7BBA-4F39-99D4-447F943DD0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98662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2C1A13-9D94-4107-970A-A313AE753CB8}" type="datetimeFigureOut">
              <a:rPr lang="en-US" smtClean="0"/>
              <a:t>10/2/2015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F52246-7BBA-4F39-99D4-447F943DD0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19371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2C1A13-9D94-4107-970A-A313AE753CB8}" type="datetimeFigureOut">
              <a:rPr lang="en-US" smtClean="0"/>
              <a:t>10/2/2015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F52246-7BBA-4F39-99D4-447F943DD0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2242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4290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8615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2C1A13-9D94-4107-970A-A313AE753CB8}" type="datetimeFigureOut">
              <a:rPr lang="en-US" smtClean="0"/>
              <a:t>10/2/2015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F52246-7BBA-4F39-99D4-447F943DD0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99258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2C1A13-9D94-4107-970A-A313AE753CB8}" type="datetimeFigureOut">
              <a:rPr lang="en-US" smtClean="0"/>
              <a:t>10/2/2015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F52246-7BBA-4F39-99D4-447F943DD0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58034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2C1A13-9D94-4107-970A-A313AE753CB8}" type="datetimeFigureOut">
              <a:rPr lang="en-US" smtClean="0"/>
              <a:t>10/2/2015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F52246-7BBA-4F39-99D4-447F943DD0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54211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2C1A13-9D94-4107-970A-A313AE753CB8}" type="datetimeFigureOut">
              <a:rPr lang="en-US" smtClean="0"/>
              <a:t>10/2/2015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F52246-7BBA-4F39-99D4-447F943DD0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98215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2C1A13-9D94-4107-970A-A313AE753CB8}" type="datetimeFigureOut">
              <a:rPr lang="en-US" smtClean="0"/>
              <a:t>10/2/2015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F52246-7BBA-4F39-99D4-447F943DD0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98540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2C1A13-9D94-4107-970A-A313AE753CB8}" type="datetimeFigureOut">
              <a:rPr lang="en-US" smtClean="0"/>
              <a:t>10/2/2015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F52246-7BBA-4F39-99D4-447F943DD0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90803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2C1A13-9D94-4107-970A-A313AE753CB8}" type="datetimeFigureOut">
              <a:rPr lang="en-US" smtClean="0"/>
              <a:t>10/2/2015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F52246-7BBA-4F39-99D4-447F943DD0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78175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72050" y="366185"/>
            <a:ext cx="1543050" cy="780203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42900" y="366185"/>
            <a:ext cx="4514850" cy="7802033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2C1A13-9D94-4107-970A-A313AE753CB8}" type="datetimeFigureOut">
              <a:rPr lang="en-US" smtClean="0"/>
              <a:t>10/2/2015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F52246-7BBA-4F39-99D4-447F943DD0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8480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82C1A13-9D94-4107-970A-A313AE753CB8}" type="datetimeFigureOut">
              <a:rPr lang="en-US" smtClean="0"/>
              <a:t>10/2/2015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F52246-7BBA-4F39-99D4-447F943DD0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33481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943100" y="381000"/>
            <a:ext cx="2971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u="sng" dirty="0" smtClean="0"/>
              <a:t>SMART Goal Template</a:t>
            </a:r>
            <a:endParaRPr lang="en-US" b="1" u="sng" dirty="0"/>
          </a:p>
        </p:txBody>
      </p:sp>
      <p:sp>
        <p:nvSpPr>
          <p:cNvPr id="5" name="TextBox 4"/>
          <p:cNvSpPr txBox="1"/>
          <p:nvPr/>
        </p:nvSpPr>
        <p:spPr>
          <a:xfrm>
            <a:off x="304800" y="990600"/>
            <a:ext cx="6096000" cy="17235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What do you want to accomplish or change?</a:t>
            </a:r>
          </a:p>
          <a:p>
            <a:r>
              <a:rPr lang="en-US" dirty="0" smtClean="0"/>
              <a:t>_______________________________________________________________________________________________________________________________________________________________________________________________________________________________________________________________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304799" y="4714228"/>
            <a:ext cx="6099567" cy="20005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What does success look like? How do you know you’re “done”?</a:t>
            </a:r>
          </a:p>
          <a:p>
            <a:r>
              <a:rPr lang="en-US" dirty="0" smtClean="0"/>
              <a:t>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304800" y="2819400"/>
            <a:ext cx="6019800" cy="17235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What Steps will you take to accomplish this? By When?</a:t>
            </a:r>
          </a:p>
          <a:p>
            <a:r>
              <a:rPr lang="en-US" dirty="0" smtClean="0"/>
              <a:t>_______________________________________________________________________________________________________________________________________________________________________________________________________________________________________________________________</a:t>
            </a:r>
            <a:endParaRPr lang="en-US" dirty="0"/>
          </a:p>
        </p:txBody>
      </p:sp>
      <p:sp>
        <p:nvSpPr>
          <p:cNvPr id="21" name="Rectangle 20"/>
          <p:cNvSpPr/>
          <p:nvPr/>
        </p:nvSpPr>
        <p:spPr>
          <a:xfrm>
            <a:off x="1897577" y="8006838"/>
            <a:ext cx="4435767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Date completed: </a:t>
            </a:r>
            <a:r>
              <a:rPr lang="en-US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___________________</a:t>
            </a:r>
            <a:endParaRPr 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r"/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</a:p>
          <a:p>
            <a:pPr algn="r"/>
            <a:r>
              <a:rPr lang="en-US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Employee </a:t>
            </a:r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Signature: </a:t>
            </a:r>
            <a:r>
              <a:rPr lang="en-US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___________________________________________</a:t>
            </a:r>
            <a:endParaRPr 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r"/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</a:p>
          <a:p>
            <a:pPr algn="r"/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Supervisor Signature:  </a:t>
            </a:r>
            <a:r>
              <a:rPr lang="en-US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__________________________________________</a:t>
            </a:r>
            <a:endParaRPr 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457200" y="6749423"/>
            <a:ext cx="1385455" cy="23544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600" b="1" u="sng" dirty="0" smtClean="0"/>
              <a:t>Key</a:t>
            </a:r>
          </a:p>
          <a:p>
            <a:pPr>
              <a:lnSpc>
                <a:spcPct val="150000"/>
              </a:lnSpc>
            </a:pPr>
            <a:r>
              <a:rPr lang="en-US" sz="1600" dirty="0" smtClean="0"/>
              <a:t>Specific</a:t>
            </a:r>
          </a:p>
          <a:p>
            <a:pPr>
              <a:lnSpc>
                <a:spcPct val="150000"/>
              </a:lnSpc>
            </a:pPr>
            <a:r>
              <a:rPr lang="en-US" sz="1600" dirty="0" smtClean="0"/>
              <a:t>Measurable</a:t>
            </a:r>
          </a:p>
          <a:p>
            <a:pPr>
              <a:lnSpc>
                <a:spcPct val="150000"/>
              </a:lnSpc>
            </a:pPr>
            <a:r>
              <a:rPr lang="en-US" sz="1600" dirty="0" smtClean="0"/>
              <a:t>Achievable</a:t>
            </a:r>
          </a:p>
          <a:p>
            <a:pPr>
              <a:lnSpc>
                <a:spcPct val="150000"/>
              </a:lnSpc>
            </a:pPr>
            <a:r>
              <a:rPr lang="en-US" sz="1600" dirty="0" smtClean="0"/>
              <a:t>Relevant</a:t>
            </a:r>
          </a:p>
          <a:p>
            <a:pPr>
              <a:lnSpc>
                <a:spcPct val="150000"/>
              </a:lnSpc>
            </a:pPr>
            <a:r>
              <a:rPr lang="en-US" sz="1600" dirty="0" smtClean="0"/>
              <a:t>Time Sensitive</a:t>
            </a:r>
          </a:p>
        </p:txBody>
      </p:sp>
      <p:sp>
        <p:nvSpPr>
          <p:cNvPr id="41" name="Rectangle 40"/>
          <p:cNvSpPr/>
          <p:nvPr/>
        </p:nvSpPr>
        <p:spPr>
          <a:xfrm>
            <a:off x="75687" y="6858000"/>
            <a:ext cx="1766968" cy="22098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Rectangle 41"/>
          <p:cNvSpPr/>
          <p:nvPr/>
        </p:nvSpPr>
        <p:spPr>
          <a:xfrm rot="5400000">
            <a:off x="5855499" y="1901200"/>
            <a:ext cx="146706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smtClean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Understand</a:t>
            </a:r>
            <a:endParaRPr lang="en-US" dirty="0"/>
          </a:p>
        </p:txBody>
      </p:sp>
      <p:sp>
        <p:nvSpPr>
          <p:cNvPr id="43" name="TextBox 42"/>
          <p:cNvSpPr txBox="1"/>
          <p:nvPr/>
        </p:nvSpPr>
        <p:spPr>
          <a:xfrm rot="5400000">
            <a:off x="5992033" y="3777734"/>
            <a:ext cx="1143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Do</a:t>
            </a:r>
            <a:endParaRPr lang="en-US" b="1" dirty="0">
              <a:solidFill>
                <a:schemeClr val="accent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4" name="TextBox 43"/>
          <p:cNvSpPr txBox="1"/>
          <p:nvPr/>
        </p:nvSpPr>
        <p:spPr>
          <a:xfrm rot="5400000">
            <a:off x="6017533" y="5620977"/>
            <a:ext cx="11429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Verify</a:t>
            </a:r>
            <a:endParaRPr lang="en-US" b="1" dirty="0">
              <a:solidFill>
                <a:schemeClr val="accent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029" name="Picture 5" descr="https://www.ohrd.wisc.edu/images/ohrd_logo.gif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848" r="-5848"/>
          <a:stretch/>
        </p:blipFill>
        <p:spPr bwMode="auto">
          <a:xfrm>
            <a:off x="-48389" y="0"/>
            <a:ext cx="2359025" cy="7422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>
          <a:xfrm>
            <a:off x="4686300" y="8779877"/>
            <a:ext cx="2171700" cy="346617"/>
          </a:xfrm>
        </p:spPr>
        <p:txBody>
          <a:bodyPr/>
          <a:lstStyle/>
          <a:p>
            <a:r>
              <a:rPr lang="en-US" sz="900" dirty="0" smtClean="0">
                <a:latin typeface="Arial" panose="020B0604020202020204" pitchFamily="34" charset="0"/>
                <a:cs typeface="Arial" panose="020B0604020202020204" pitchFamily="34" charset="0"/>
              </a:rPr>
              <a:t>OHRD 5.1.15</a:t>
            </a:r>
            <a:endParaRPr lang="en-US" sz="9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71689" y="7260725"/>
            <a:ext cx="267212" cy="338554"/>
          </a:xfrm>
          <a:prstGeom prst="rect">
            <a:avLst/>
          </a:prstGeom>
          <a:solidFill>
            <a:schemeClr val="accent2"/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1600" dirty="0" smtClean="0">
                <a:solidFill>
                  <a:schemeClr val="bg1"/>
                </a:solidFill>
              </a:rPr>
              <a:t>S</a:t>
            </a:r>
            <a:endParaRPr lang="en-US" sz="1600" dirty="0">
              <a:solidFill>
                <a:schemeClr val="bg1"/>
              </a:solidFill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170681" y="7555656"/>
            <a:ext cx="268219" cy="335632"/>
          </a:xfrm>
          <a:prstGeom prst="rect">
            <a:avLst/>
          </a:prstGeom>
          <a:solidFill>
            <a:schemeClr val="accent3"/>
          </a:solidFill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solidFill>
                  <a:schemeClr val="bg1"/>
                </a:solidFill>
              </a:rPr>
              <a:t>M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170682" y="7891288"/>
            <a:ext cx="267212" cy="338554"/>
          </a:xfrm>
          <a:prstGeom prst="rect">
            <a:avLst/>
          </a:prstGeom>
          <a:solidFill>
            <a:schemeClr val="accent6"/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1600" dirty="0" smtClean="0">
                <a:solidFill>
                  <a:schemeClr val="bg1"/>
                </a:solidFill>
              </a:rPr>
              <a:t>A</a:t>
            </a:r>
            <a:endParaRPr lang="en-US" sz="1600" dirty="0">
              <a:solidFill>
                <a:schemeClr val="bg1"/>
              </a:solidFill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170682" y="8268448"/>
            <a:ext cx="267212" cy="338554"/>
          </a:xfrm>
          <a:prstGeom prst="rect">
            <a:avLst/>
          </a:prstGeom>
          <a:solidFill>
            <a:schemeClr val="accent4"/>
          </a:solidFill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1600" dirty="0" smtClean="0">
                <a:solidFill>
                  <a:schemeClr val="bg1"/>
                </a:solidFill>
              </a:rPr>
              <a:t>R</a:t>
            </a:r>
            <a:endParaRPr lang="en-US" sz="1600" dirty="0">
              <a:solidFill>
                <a:schemeClr val="bg1"/>
              </a:solidFill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171689" y="8610600"/>
            <a:ext cx="267212" cy="338554"/>
          </a:xfrm>
          <a:prstGeom prst="rect">
            <a:avLst/>
          </a:prstGeom>
          <a:solidFill>
            <a:schemeClr val="accent1"/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1600" dirty="0" smtClean="0">
                <a:solidFill>
                  <a:schemeClr val="bg1"/>
                </a:solidFill>
              </a:rPr>
              <a:t>T</a:t>
            </a:r>
            <a:endParaRPr lang="en-US" sz="1600" dirty="0">
              <a:solidFill>
                <a:schemeClr val="bg1"/>
              </a:solidFill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56382" y="990600"/>
            <a:ext cx="269712" cy="338554"/>
          </a:xfrm>
          <a:prstGeom prst="rect">
            <a:avLst/>
          </a:prstGeom>
          <a:solidFill>
            <a:schemeClr val="accent2"/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1600" dirty="0" smtClean="0">
                <a:solidFill>
                  <a:schemeClr val="bg1"/>
                </a:solidFill>
              </a:rPr>
              <a:t>S</a:t>
            </a:r>
            <a:endParaRPr lang="en-US" sz="1600" dirty="0">
              <a:solidFill>
                <a:schemeClr val="bg1"/>
              </a:solidFill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56382" y="1513820"/>
            <a:ext cx="267212" cy="338554"/>
          </a:xfrm>
          <a:prstGeom prst="rect">
            <a:avLst/>
          </a:prstGeom>
          <a:solidFill>
            <a:schemeClr val="accent4"/>
          </a:solidFill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1600" dirty="0" smtClean="0">
                <a:solidFill>
                  <a:schemeClr val="bg1"/>
                </a:solidFill>
              </a:rPr>
              <a:t>R</a:t>
            </a:r>
            <a:endParaRPr lang="en-US" sz="1600" dirty="0">
              <a:solidFill>
                <a:schemeClr val="bg1"/>
              </a:solidFill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57389" y="2819400"/>
            <a:ext cx="267212" cy="338554"/>
          </a:xfrm>
          <a:prstGeom prst="rect">
            <a:avLst/>
          </a:prstGeom>
          <a:solidFill>
            <a:schemeClr val="accent2"/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1600" dirty="0" smtClean="0">
                <a:solidFill>
                  <a:schemeClr val="bg1"/>
                </a:solidFill>
              </a:rPr>
              <a:t>S</a:t>
            </a:r>
            <a:endParaRPr lang="en-US" sz="1600" dirty="0">
              <a:solidFill>
                <a:schemeClr val="bg1"/>
              </a:solidFill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37059" y="5294937"/>
            <a:ext cx="267212" cy="338554"/>
          </a:xfrm>
          <a:prstGeom prst="rect">
            <a:avLst/>
          </a:prstGeom>
          <a:solidFill>
            <a:schemeClr val="accent4"/>
          </a:solidFill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1600" dirty="0" smtClean="0">
                <a:solidFill>
                  <a:schemeClr val="bg1"/>
                </a:solidFill>
              </a:rPr>
              <a:t>R</a:t>
            </a:r>
            <a:endParaRPr lang="en-US" sz="1600" dirty="0">
              <a:solidFill>
                <a:schemeClr val="bg1"/>
              </a:solidFill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57389" y="3623846"/>
            <a:ext cx="267212" cy="338554"/>
          </a:xfrm>
          <a:prstGeom prst="rect">
            <a:avLst/>
          </a:prstGeom>
          <a:solidFill>
            <a:schemeClr val="accent4"/>
          </a:solidFill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1600" dirty="0" smtClean="0">
                <a:solidFill>
                  <a:schemeClr val="bg1"/>
                </a:solidFill>
              </a:rPr>
              <a:t>R</a:t>
            </a:r>
            <a:endParaRPr lang="en-US" sz="1600" dirty="0">
              <a:solidFill>
                <a:schemeClr val="bg1"/>
              </a:solidFill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58882" y="3221623"/>
            <a:ext cx="267212" cy="338554"/>
          </a:xfrm>
          <a:prstGeom prst="rect">
            <a:avLst/>
          </a:prstGeom>
          <a:solidFill>
            <a:schemeClr val="accent6"/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1600" dirty="0" smtClean="0">
                <a:solidFill>
                  <a:schemeClr val="bg1"/>
                </a:solidFill>
              </a:rPr>
              <a:t>A</a:t>
            </a:r>
            <a:endParaRPr lang="en-US" sz="1600" dirty="0">
              <a:solidFill>
                <a:schemeClr val="bg1"/>
              </a:solidFill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58882" y="5714502"/>
            <a:ext cx="267212" cy="338554"/>
          </a:xfrm>
          <a:prstGeom prst="rect">
            <a:avLst/>
          </a:prstGeom>
          <a:solidFill>
            <a:schemeClr val="accent1"/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1600" dirty="0" smtClean="0">
                <a:solidFill>
                  <a:schemeClr val="bg1"/>
                </a:solidFill>
              </a:rPr>
              <a:t>T</a:t>
            </a:r>
            <a:endParaRPr lang="en-US" sz="1600" dirty="0">
              <a:solidFill>
                <a:schemeClr val="bg1"/>
              </a:solidFill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58882" y="4140583"/>
            <a:ext cx="267212" cy="338554"/>
          </a:xfrm>
          <a:prstGeom prst="rect">
            <a:avLst/>
          </a:prstGeom>
          <a:solidFill>
            <a:schemeClr val="accent1"/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1600" dirty="0" smtClean="0">
                <a:solidFill>
                  <a:schemeClr val="bg1"/>
                </a:solidFill>
              </a:rPr>
              <a:t>T</a:t>
            </a:r>
            <a:endParaRPr lang="en-US" sz="1600" dirty="0">
              <a:solidFill>
                <a:schemeClr val="bg1"/>
              </a:solidFill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54862" y="4865141"/>
            <a:ext cx="268219" cy="335632"/>
          </a:xfrm>
          <a:prstGeom prst="rect">
            <a:avLst/>
          </a:prstGeom>
          <a:solidFill>
            <a:schemeClr val="accent3"/>
          </a:solidFill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solidFill>
                  <a:schemeClr val="bg1"/>
                </a:solidFill>
              </a:rPr>
              <a:t>M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909452" y="6653346"/>
            <a:ext cx="4491347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Accomplished?  </a:t>
            </a:r>
            <a:r>
              <a:rPr lang="en-US" sz="1000" dirty="0" smtClean="0"/>
              <a:t>(for use during mid-point and summary conversations and for reference during informal conversations)</a:t>
            </a:r>
          </a:p>
          <a:p>
            <a:r>
              <a:rPr lang="en-US" dirty="0" smtClean="0"/>
              <a:t>_______________________________________________________________________________________________________________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532887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88</TotalTime>
  <Words>89</Words>
  <Application>Microsoft Office PowerPoint</Application>
  <PresentationFormat>On-screen Show (4:3)</PresentationFormat>
  <Paragraphs>38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PowerPoint Presentation</vt:lpstr>
    </vt:vector>
  </TitlesOfParts>
  <Company>AIMS - University of Wisconsin - Madison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Windows User</dc:creator>
  <cp:lastModifiedBy>Linda R. Rowley</cp:lastModifiedBy>
  <cp:revision>12</cp:revision>
  <cp:lastPrinted>2015-04-30T14:32:12Z</cp:lastPrinted>
  <dcterms:created xsi:type="dcterms:W3CDTF">2015-04-29T18:57:19Z</dcterms:created>
  <dcterms:modified xsi:type="dcterms:W3CDTF">2015-10-02T17:26:19Z</dcterms:modified>
</cp:coreProperties>
</file>